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74" r:id="rId4"/>
    <p:sldId id="279" r:id="rId5"/>
    <p:sldId id="268" r:id="rId6"/>
    <p:sldId id="282" r:id="rId7"/>
    <p:sldId id="283" r:id="rId8"/>
    <p:sldId id="284" r:id="rId9"/>
  </p:sldIdLst>
  <p:sldSz cx="9144000" cy="6858000" type="screen4x3"/>
  <p:notesSz cx="6858000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89130" autoAdjust="0"/>
  </p:normalViewPr>
  <p:slideViewPr>
    <p:cSldViewPr>
      <p:cViewPr varScale="1">
        <p:scale>
          <a:sx n="56" d="100"/>
          <a:sy n="56" d="100"/>
        </p:scale>
        <p:origin x="15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15154"/>
            <a:ext cx="548640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DD2B25-7A6D-46E8-A1E1-D98E70C910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078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D2B25-7A6D-46E8-A1E1-D98E70C91082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1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u="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D2B25-7A6D-46E8-A1E1-D98E70C91082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478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u="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D2B25-7A6D-46E8-A1E1-D98E70C91082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66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u="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D2B25-7A6D-46E8-A1E1-D98E70C91082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94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u="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D2B25-7A6D-46E8-A1E1-D98E70C9108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16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59676-9C4E-4662-A9EE-7F201EDB8E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36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ic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1"/>
          </p:nvPr>
        </p:nvSpPr>
        <p:spPr>
          <a:xfrm>
            <a:off x="611188" y="1557338"/>
            <a:ext cx="8281292" cy="4103910"/>
          </a:xfrm>
        </p:spPr>
        <p:txBody>
          <a:bodyPr/>
          <a:lstStyle>
            <a:lvl1pPr>
              <a:buNone/>
              <a:defRPr/>
            </a:lvl1pPr>
            <a:lvl3pPr>
              <a:defRPr>
                <a:latin typeface="+mn-lt"/>
              </a:defRPr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20EC7-6528-490A-88EA-517B6C0C7E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5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539750" y="1196974"/>
            <a:ext cx="8208714" cy="4536282"/>
          </a:xfrm>
        </p:spPr>
        <p:txBody>
          <a:bodyPr/>
          <a:lstStyle/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19F18-F46E-42B5-8820-ED8BE85517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56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6" name="Segnaposto grafico 5"/>
          <p:cNvSpPr>
            <a:spLocks noGrp="1"/>
          </p:cNvSpPr>
          <p:nvPr>
            <p:ph type="chart" sz="quarter" idx="12"/>
          </p:nvPr>
        </p:nvSpPr>
        <p:spPr>
          <a:xfrm>
            <a:off x="468312" y="1341438"/>
            <a:ext cx="8280151" cy="4319810"/>
          </a:xfrm>
        </p:spPr>
        <p:txBody>
          <a:bodyPr/>
          <a:lstStyle/>
          <a:p>
            <a:pPr lvl="0"/>
            <a:r>
              <a:rPr lang="it-IT" noProof="0"/>
              <a:t>Fare clic sull'icona per inserire un grafico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52D90-6F10-4D4A-9C58-B764E09B82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29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6" name="Segnaposto tabella 5"/>
          <p:cNvSpPr>
            <a:spLocks noGrp="1"/>
          </p:cNvSpPr>
          <p:nvPr>
            <p:ph type="tbl" sz="quarter" idx="11"/>
          </p:nvPr>
        </p:nvSpPr>
        <p:spPr>
          <a:xfrm>
            <a:off x="468313" y="1125538"/>
            <a:ext cx="8280400" cy="4679950"/>
          </a:xfrm>
        </p:spPr>
        <p:txBody>
          <a:bodyPr/>
          <a:lstStyle/>
          <a:p>
            <a:pPr lvl="0"/>
            <a:r>
              <a:rPr lang="it-IT" noProof="0"/>
              <a:t>Fare clic sull'icona per inserire una tabella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A3AF-AC93-4B97-BB15-9064773A92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12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D18EF-F6BA-47A8-A654-D6AD92F501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52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0525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500563" y="6559550"/>
            <a:ext cx="3587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200" i="1">
                <a:latin typeface="Georgia" pitchFamily="18" charset="0"/>
              </a:rPr>
              <a:t>titolo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6877050" y="6453188"/>
            <a:ext cx="0" cy="40481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7380288" y="6453188"/>
            <a:ext cx="0" cy="40481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>
                <a:latin typeface="+mj-lt"/>
              </a:defRPr>
            </a:lvl1pPr>
          </a:lstStyle>
          <a:p>
            <a:pPr>
              <a:defRPr/>
            </a:pPr>
            <a:fld id="{D9915332-999D-4F45-93A5-7E746C3EDE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2" name="Picture 16" descr="Burgo-group_we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3239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magine 11" descr="pie-pagina-dx-ppoin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6021388"/>
            <a:ext cx="6588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Immagine 12" descr="pie-pagina-sx-ppoint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0888"/>
            <a:ext cx="270033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C38A7-1AAB-4233-96B8-429EEF5EF0EC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884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grpSp>
        <p:nvGrpSpPr>
          <p:cNvPr id="3076" name="Gruppo 15"/>
          <p:cNvGrpSpPr>
            <a:grpSpLocks/>
          </p:cNvGrpSpPr>
          <p:nvPr/>
        </p:nvGrpSpPr>
        <p:grpSpPr bwMode="auto">
          <a:xfrm>
            <a:off x="4116388" y="0"/>
            <a:ext cx="5027612" cy="747713"/>
            <a:chOff x="4116388" y="0"/>
            <a:chExt cx="5027612" cy="747713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116388" y="549275"/>
              <a:ext cx="8890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 i="1">
                  <a:solidFill>
                    <a:schemeClr val="bg1"/>
                  </a:solidFill>
                  <a:latin typeface="Georgia" pitchFamily="18" charset="0"/>
                </a:rPr>
                <a:t>::::::::::::::::</a:t>
              </a:r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5029200" y="0"/>
              <a:ext cx="0" cy="404813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6673850" y="0"/>
              <a:ext cx="0" cy="404813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5164138" y="549275"/>
              <a:ext cx="38004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it-IT" sz="1300" dirty="0">
                  <a:latin typeface="Trebuchet MS" pitchFamily="34" charset="0"/>
                </a:rPr>
                <a:t>AC</a:t>
              </a: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4116388" y="549275"/>
              <a:ext cx="8890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 i="1">
                  <a:latin typeface="Georgia" pitchFamily="18" charset="0"/>
                </a:rPr>
                <a:t>::::::::::::::::</a:t>
              </a:r>
            </a:p>
          </p:txBody>
        </p:sp>
        <p:grpSp>
          <p:nvGrpSpPr>
            <p:cNvPr id="3085" name="Group 13"/>
            <p:cNvGrpSpPr>
              <a:grpSpLocks/>
            </p:cNvGrpSpPr>
            <p:nvPr/>
          </p:nvGrpSpPr>
          <p:grpSpPr bwMode="auto">
            <a:xfrm>
              <a:off x="4116388" y="249237"/>
              <a:ext cx="5027612" cy="184149"/>
              <a:chOff x="2571" y="230"/>
              <a:chExt cx="3167" cy="116"/>
            </a:xfrm>
          </p:grpSpPr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2571" y="230"/>
                <a:ext cx="37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200" i="1" dirty="0">
                    <a:latin typeface="Georgia" pitchFamily="18" charset="0"/>
                  </a:rPr>
                  <a:t>Altavilla</a:t>
                </a:r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3231" y="230"/>
                <a:ext cx="56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200" i="1" dirty="0">
                    <a:latin typeface="Georgia" pitchFamily="18" charset="0"/>
                  </a:rPr>
                  <a:t>Giugno 2023</a:t>
                </a:r>
              </a:p>
            </p:txBody>
          </p:sp>
          <p:sp>
            <p:nvSpPr>
              <p:cNvPr id="3088" name="Rectangle 18"/>
              <p:cNvSpPr>
                <a:spLocks noChangeArrowheads="1"/>
              </p:cNvSpPr>
              <p:nvPr/>
            </p:nvSpPr>
            <p:spPr bwMode="auto">
              <a:xfrm>
                <a:off x="4268" y="230"/>
                <a:ext cx="147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200" b="1" i="1">
                    <a:latin typeface="Georgia" pitchFamily="18" charset="0"/>
                  </a:rPr>
                  <a:t>::::::::::::::::::::::::::::::::::::::::::</a:t>
                </a:r>
              </a:p>
            </p:txBody>
          </p:sp>
        </p:grpSp>
      </p:grpSp>
      <p:sp>
        <p:nvSpPr>
          <p:cNvPr id="3077" name="Rectangle 19"/>
          <p:cNvSpPr>
            <a:spLocks noChangeArrowheads="1"/>
          </p:cNvSpPr>
          <p:nvPr/>
        </p:nvSpPr>
        <p:spPr bwMode="auto">
          <a:xfrm>
            <a:off x="3059113" y="2708920"/>
            <a:ext cx="5905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/>
            <a:r>
              <a:rPr lang="it-IT" sz="2800" b="1" i="1" dirty="0">
                <a:latin typeface="Georgia" pitchFamily="18" charset="0"/>
              </a:rPr>
              <a:t>Cogenerazione Tolmezzo</a:t>
            </a:r>
          </a:p>
        </p:txBody>
      </p:sp>
      <p:pic>
        <p:nvPicPr>
          <p:cNvPr id="3078" name="Picture 21" descr="Burgo-group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2735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magine 16" descr="soggetti-visual-2011-BG_p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581128"/>
            <a:ext cx="8891587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Stato ante-</a:t>
            </a:r>
            <a:r>
              <a:rPr lang="it-IT" b="1" dirty="0" err="1"/>
              <a:t>operam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103AC-B697-48A6-98EC-EEBC48270440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4100" name="CasellaDiTesto 4"/>
          <p:cNvSpPr txBox="1">
            <a:spLocks noChangeArrowheads="1"/>
          </p:cNvSpPr>
          <p:nvPr/>
        </p:nvSpPr>
        <p:spPr bwMode="auto">
          <a:xfrm>
            <a:off x="446088" y="836712"/>
            <a:ext cx="82296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it-IT" dirty="0">
                <a:latin typeface="Trebuchet MS" pitchFamily="34" charset="0"/>
              </a:rPr>
              <a:t>Caldaia Breda</a:t>
            </a:r>
          </a:p>
          <a:p>
            <a:pPr lvl="1" eaLnBrk="1" hangingPunct="1"/>
            <a:r>
              <a:rPr lang="it-IT" dirty="0">
                <a:latin typeface="Trebuchet MS" pitchFamily="34" charset="0"/>
              </a:rPr>
              <a:t>Anno di costruzione: 1965</a:t>
            </a:r>
          </a:p>
          <a:p>
            <a:pPr lvl="1" eaLnBrk="1" hangingPunct="1"/>
            <a:r>
              <a:rPr lang="it-IT" dirty="0">
                <a:latin typeface="Trebuchet MS" pitchFamily="34" charset="0"/>
              </a:rPr>
              <a:t>Producibilità 62t/h @ 65bar-450°C</a:t>
            </a:r>
          </a:p>
          <a:p>
            <a:pPr lvl="1" eaLnBrk="1" hangingPunct="1"/>
            <a:endParaRPr lang="it-IT" sz="1400" dirty="0">
              <a:latin typeface="Trebuchet MS" pitchFamily="34" charset="0"/>
            </a:endParaRPr>
          </a:p>
          <a:p>
            <a:pPr lvl="1" eaLnBrk="1" hangingPunct="1"/>
            <a:r>
              <a:rPr lang="it-IT" dirty="0">
                <a:latin typeface="Trebuchet MS" pitchFamily="34" charset="0"/>
              </a:rPr>
              <a:t>Caldaia Macchi</a:t>
            </a:r>
          </a:p>
          <a:p>
            <a:pPr lvl="1" eaLnBrk="1" hangingPunct="1"/>
            <a:r>
              <a:rPr lang="it-IT" dirty="0">
                <a:latin typeface="Trebuchet MS" pitchFamily="34" charset="0"/>
              </a:rPr>
              <a:t>Anno di costruzione: 1974</a:t>
            </a:r>
          </a:p>
          <a:p>
            <a:pPr lvl="1" eaLnBrk="1" hangingPunct="1"/>
            <a:r>
              <a:rPr lang="it-IT" dirty="0">
                <a:latin typeface="Trebuchet MS" pitchFamily="34" charset="0"/>
              </a:rPr>
              <a:t>Producibilità 65t/h @ 65bar-450°C</a:t>
            </a:r>
          </a:p>
          <a:p>
            <a:pPr lvl="1" eaLnBrk="1" hangingPunct="1"/>
            <a:endParaRPr lang="it-IT" sz="1400" dirty="0">
              <a:latin typeface="Trebuchet MS" pitchFamily="34" charset="0"/>
            </a:endParaRPr>
          </a:p>
          <a:p>
            <a:pPr lvl="1" eaLnBrk="1" hangingPunct="1"/>
            <a:r>
              <a:rPr lang="it-IT" dirty="0">
                <a:latin typeface="Trebuchet MS" pitchFamily="34" charset="0"/>
              </a:rPr>
              <a:t>1 x TV Franco Tosi, 6MW estrazione e condensazione</a:t>
            </a:r>
          </a:p>
          <a:p>
            <a:pPr lvl="1" eaLnBrk="1" hangingPunct="1"/>
            <a:r>
              <a:rPr lang="it-IT" dirty="0">
                <a:latin typeface="Trebuchet MS" pitchFamily="34" charset="0"/>
              </a:rPr>
              <a:t>Anno di costruzione: 1966</a:t>
            </a:r>
          </a:p>
          <a:p>
            <a:pPr lvl="1" eaLnBrk="1" hangingPunct="1"/>
            <a:endParaRPr lang="it-IT" sz="1400" dirty="0">
              <a:latin typeface="Trebuchet MS" pitchFamily="34" charset="0"/>
            </a:endParaRPr>
          </a:p>
          <a:p>
            <a:pPr lvl="1" eaLnBrk="1" hangingPunct="1"/>
            <a:r>
              <a:rPr lang="it-IT" dirty="0">
                <a:latin typeface="Trebuchet MS" pitchFamily="34" charset="0"/>
              </a:rPr>
              <a:t>1 x TV Siemens, 3MW contropressione</a:t>
            </a:r>
          </a:p>
          <a:p>
            <a:pPr lvl="1" eaLnBrk="1" hangingPunct="1"/>
            <a:r>
              <a:rPr lang="it-IT" dirty="0">
                <a:latin typeface="Trebuchet MS" pitchFamily="34" charset="0"/>
              </a:rPr>
              <a:t>Anno di costruzione: 1963</a:t>
            </a:r>
          </a:p>
          <a:p>
            <a:pPr lvl="1" eaLnBrk="1" hangingPunct="1"/>
            <a:endParaRPr lang="it-IT" sz="1400" dirty="0">
              <a:latin typeface="Trebuchet MS" pitchFamily="34" charset="0"/>
            </a:endParaRPr>
          </a:p>
          <a:p>
            <a:pPr lvl="1" eaLnBrk="1" hangingPunct="1"/>
            <a:r>
              <a:rPr lang="it-IT" dirty="0">
                <a:latin typeface="Trebuchet MS" pitchFamily="34" charset="0"/>
              </a:rPr>
              <a:t>1 x TV Siemens, 1,8MW contropressione</a:t>
            </a:r>
          </a:p>
          <a:p>
            <a:pPr lvl="1" eaLnBrk="1" hangingPunct="1"/>
            <a:r>
              <a:rPr lang="it-IT" dirty="0">
                <a:latin typeface="Trebuchet MS" pitchFamily="34" charset="0"/>
              </a:rPr>
              <a:t>Anno di costruzione: 1970</a:t>
            </a:r>
          </a:p>
          <a:p>
            <a:pPr eaLnBrk="1" hangingPunct="1"/>
            <a:endParaRPr lang="it-IT" sz="1400" dirty="0">
              <a:latin typeface="Trebuchet MS" pitchFamily="34" charset="0"/>
            </a:endParaRPr>
          </a:p>
          <a:p>
            <a:pPr lvl="8" eaLnBrk="1" hangingPunct="1"/>
            <a:r>
              <a:rPr lang="it-IT" dirty="0">
                <a:latin typeface="Trebuchet MS" pitchFamily="34" charset="0"/>
              </a:rPr>
              <a:t>Motore a gas MWM-CAT</a:t>
            </a:r>
          </a:p>
          <a:p>
            <a:pPr lvl="8" eaLnBrk="1" hangingPunct="1"/>
            <a:r>
              <a:rPr lang="it-IT" dirty="0">
                <a:latin typeface="Trebuchet MS" pitchFamily="34" charset="0"/>
              </a:rPr>
              <a:t>Anno di costruzione: 2014</a:t>
            </a:r>
          </a:p>
          <a:p>
            <a:pPr lvl="8" eaLnBrk="1" hangingPunct="1"/>
            <a:r>
              <a:rPr lang="it-IT" dirty="0">
                <a:latin typeface="Trebuchet MS" pitchFamily="34" charset="0"/>
              </a:rPr>
              <a:t>Taglia 4,3MW</a:t>
            </a:r>
            <a:endParaRPr lang="it-IT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6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4011A-A2F9-43B6-8C00-59903596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0761"/>
            <a:ext cx="8229600" cy="561975"/>
          </a:xfrm>
        </p:spPr>
        <p:txBody>
          <a:bodyPr/>
          <a:lstStyle/>
          <a:p>
            <a:r>
              <a:rPr lang="it-IT" sz="2400" b="1" dirty="0"/>
              <a:t>Nuovo impianto – Riduzione impatto ambientale</a:t>
            </a: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26DA2A-A30C-4A43-80CE-D629A11A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20EC7-6528-490A-88EA-517B6C0C7E4D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sp>
        <p:nvSpPr>
          <p:cNvPr id="6" name="CasellaDiTesto 4">
            <a:extLst>
              <a:ext uri="{FF2B5EF4-FFF2-40B4-BE49-F238E27FC236}">
                <a16:creationId xmlns:a16="http://schemas.microsoft.com/office/drawing/2014/main" id="{3CDCBD3D-6C1C-40A9-860B-D5362F837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096283"/>
            <a:ext cx="841725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000" dirty="0">
                <a:latin typeface="Trebuchet MS" pitchFamily="34" charset="0"/>
              </a:rPr>
              <a:t>Ciclo combinato cogenerativo CHP CCGT</a:t>
            </a:r>
          </a:p>
          <a:p>
            <a:pPr eaLnBrk="1" hangingPunct="1"/>
            <a:endParaRPr lang="it-IT" sz="2000" dirty="0">
              <a:latin typeface="Trebuchet MS" pitchFamily="34" charset="0"/>
            </a:endParaRPr>
          </a:p>
          <a:p>
            <a:pPr algn="just" eaLnBrk="1" hangingPunct="1"/>
            <a:r>
              <a:rPr lang="it-IT" sz="2000" dirty="0">
                <a:latin typeface="Trebuchet MS" pitchFamily="34" charset="0"/>
              </a:rPr>
              <a:t>Rendimento cogenerativo totale nel range 85-90%, ampiamente nella fascia superiore indicata nelle B.A.T. per questo tipo di impianti (BAT-AEEL 65-95%)</a:t>
            </a:r>
          </a:p>
          <a:p>
            <a:pPr algn="just" eaLnBrk="1" hangingPunct="1"/>
            <a:endParaRPr lang="it-IT" sz="2000" dirty="0">
              <a:latin typeface="Trebuchet MS" pitchFamily="34" charset="0"/>
            </a:endParaRPr>
          </a:p>
          <a:p>
            <a:pPr algn="just" eaLnBrk="1" hangingPunct="1"/>
            <a:r>
              <a:rPr lang="it-IT" sz="2000" dirty="0">
                <a:latin typeface="Trebuchet MS" pitchFamily="34" charset="0"/>
              </a:rPr>
              <a:t>Si prevede una riduzione del valore massimo di emissioni di CO ed NOx superiore al 60% rispetto alla situazione ante-</a:t>
            </a:r>
            <a:r>
              <a:rPr lang="it-IT" sz="2000" dirty="0" err="1">
                <a:latin typeface="Trebuchet MS" pitchFamily="34" charset="0"/>
              </a:rPr>
              <a:t>operam</a:t>
            </a:r>
            <a:r>
              <a:rPr lang="it-IT" sz="2000" dirty="0">
                <a:latin typeface="Trebuchet MS" pitchFamily="34" charset="0"/>
              </a:rPr>
              <a:t>.</a:t>
            </a:r>
          </a:p>
          <a:p>
            <a:pPr algn="just" eaLnBrk="1" hangingPunct="1"/>
            <a:endParaRPr lang="it-IT" sz="2000" dirty="0">
              <a:latin typeface="Trebuchet MS" pitchFamily="34" charset="0"/>
            </a:endParaRPr>
          </a:p>
          <a:p>
            <a:pPr algn="just" eaLnBrk="1" hangingPunct="1"/>
            <a:r>
              <a:rPr lang="it-IT" sz="2000" dirty="0">
                <a:latin typeface="Trebuchet MS" pitchFamily="34" charset="0"/>
              </a:rPr>
              <a:t>I consumi di acqua per il raffreddamento della centrale dimezzati.</a:t>
            </a:r>
          </a:p>
          <a:p>
            <a:pPr algn="just" eaLnBrk="1" hangingPunct="1"/>
            <a:endParaRPr lang="it-IT" sz="2000" dirty="0">
              <a:latin typeface="Trebuchet MS" pitchFamily="34" charset="0"/>
            </a:endParaRPr>
          </a:p>
          <a:p>
            <a:pPr algn="just" eaLnBrk="1" hangingPunct="1"/>
            <a:r>
              <a:rPr lang="it-IT" sz="2000" dirty="0">
                <a:latin typeface="Trebuchet MS" pitchFamily="34" charset="0"/>
              </a:rPr>
              <a:t>In quanto a rumore, l’impianto si sostituirà a quello attuale e verranno attuate tutte le misure necessarie per mantenere inalterata la situazione attuale.</a:t>
            </a:r>
          </a:p>
        </p:txBody>
      </p:sp>
    </p:spTree>
    <p:extLst>
      <p:ext uri="{BB962C8B-B14F-4D97-AF65-F5344CB8AC3E}">
        <p14:creationId xmlns:p14="http://schemas.microsoft.com/office/powerpoint/2010/main" val="260372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4011A-A2F9-43B6-8C00-59903596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90761"/>
            <a:ext cx="8363272" cy="561975"/>
          </a:xfrm>
        </p:spPr>
        <p:txBody>
          <a:bodyPr/>
          <a:lstStyle/>
          <a:p>
            <a:r>
              <a:rPr lang="it-IT" sz="2400" b="1" dirty="0"/>
              <a:t>Nuovo impianto – miglioramento efficienza</a:t>
            </a: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26DA2A-A30C-4A43-80CE-D629A11A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20EC7-6528-490A-88EA-517B6C0C7E4D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6" name="CasellaDiTesto 4">
            <a:extLst>
              <a:ext uri="{FF2B5EF4-FFF2-40B4-BE49-F238E27FC236}">
                <a16:creationId xmlns:a16="http://schemas.microsoft.com/office/drawing/2014/main" id="{3CDCBD3D-6C1C-40A9-860B-D5362F837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168291"/>
            <a:ext cx="841725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sz="2000" dirty="0">
                <a:latin typeface="Trebuchet MS" pitchFamily="34" charset="0"/>
              </a:rPr>
              <a:t>A parità di consumi per il processo, si prevede: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it-IT" sz="2000" dirty="0">
                <a:latin typeface="Trebuchet MS" pitchFamily="34" charset="0"/>
              </a:rPr>
              <a:t>un consumo di gas metano di pari ordine di grandezza rispetto all’attuale (55-60 milioni di metri cubi)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it-IT" sz="2000" dirty="0">
                <a:latin typeface="Trebuchet MS" pitchFamily="34" charset="0"/>
              </a:rPr>
              <a:t>una produzione di energia elettrica +70% rispetto ad oggi grazie alla tecnologia del ciclo combinato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it-IT" sz="2000" dirty="0">
                <a:latin typeface="Trebuchet MS" pitchFamily="34" charset="0"/>
              </a:rPr>
              <a:t>una produzione di vapore inferiore del 15% grazie al ridotto auto-consumo del ciclo termico.</a:t>
            </a:r>
          </a:p>
        </p:txBody>
      </p:sp>
    </p:spTree>
    <p:extLst>
      <p:ext uri="{BB962C8B-B14F-4D97-AF65-F5344CB8AC3E}">
        <p14:creationId xmlns:p14="http://schemas.microsoft.com/office/powerpoint/2010/main" val="344067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Stato post-</a:t>
            </a:r>
            <a:r>
              <a:rPr lang="it-IT" b="1" dirty="0" err="1"/>
              <a:t>operam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103AC-B697-48A6-98EC-EEBC48270440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4100" name="CasellaDiTesto 4"/>
          <p:cNvSpPr txBox="1">
            <a:spLocks noChangeArrowheads="1"/>
          </p:cNvSpPr>
          <p:nvPr/>
        </p:nvSpPr>
        <p:spPr bwMode="auto">
          <a:xfrm>
            <a:off x="179512" y="1052735"/>
            <a:ext cx="8712968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dirty="0">
                <a:latin typeface="Trebuchet MS" pitchFamily="34" charset="0"/>
              </a:rPr>
              <a:t>Nuova caldaia a metano: 90t/h @ 60bar-450°C – 80MWt: 					Termotecnica Industriale – STF</a:t>
            </a:r>
          </a:p>
          <a:p>
            <a:pPr eaLnBrk="1" hangingPunct="1"/>
            <a:r>
              <a:rPr lang="it-IT" sz="2400" dirty="0">
                <a:latin typeface="Trebuchet MS" pitchFamily="34" charset="0"/>
              </a:rPr>
              <a:t>Nuova turbina a gas 7,5MWe:</a:t>
            </a:r>
          </a:p>
          <a:p>
            <a:pPr eaLnBrk="1" hangingPunct="1"/>
            <a:r>
              <a:rPr lang="it-IT" sz="2400" dirty="0">
                <a:latin typeface="Trebuchet MS" pitchFamily="34" charset="0"/>
              </a:rPr>
              <a:t>				Solar </a:t>
            </a:r>
            <a:r>
              <a:rPr lang="it-IT" sz="2400" dirty="0" err="1">
                <a:latin typeface="Trebuchet MS" pitchFamily="34" charset="0"/>
              </a:rPr>
              <a:t>Taurus</a:t>
            </a:r>
            <a:r>
              <a:rPr lang="it-IT" sz="2400" dirty="0">
                <a:latin typeface="Trebuchet MS" pitchFamily="34" charset="0"/>
              </a:rPr>
              <a:t> 70		</a:t>
            </a:r>
          </a:p>
          <a:p>
            <a:pPr eaLnBrk="1" hangingPunct="1"/>
            <a:r>
              <a:rPr lang="it-IT" sz="2400" dirty="0">
                <a:latin typeface="Trebuchet MS" pitchFamily="34" charset="0"/>
              </a:rPr>
              <a:t>Nuova turbina a vapore: 11,4MWe:</a:t>
            </a:r>
          </a:p>
          <a:p>
            <a:pPr eaLnBrk="1" hangingPunct="1"/>
            <a:r>
              <a:rPr lang="it-IT" sz="2400" dirty="0">
                <a:latin typeface="Trebuchet MS" pitchFamily="34" charset="0"/>
              </a:rPr>
              <a:t>				De Pretto Industrie</a:t>
            </a:r>
          </a:p>
          <a:p>
            <a:pPr eaLnBrk="1" hangingPunct="1"/>
            <a:r>
              <a:rPr lang="it-IT" sz="2400" dirty="0">
                <a:latin typeface="Trebuchet MS" pitchFamily="34" charset="0"/>
              </a:rPr>
              <a:t>Potenza termica totale bruciatori max: 92MWt</a:t>
            </a:r>
          </a:p>
          <a:p>
            <a:pPr eaLnBrk="1" hangingPunct="1"/>
            <a:r>
              <a:rPr lang="it-IT" sz="2400" dirty="0">
                <a:latin typeface="Trebuchet MS" pitchFamily="34" charset="0"/>
              </a:rPr>
              <a:t>				De Jong - Cohen</a:t>
            </a:r>
          </a:p>
          <a:p>
            <a:pPr eaLnBrk="1" hangingPunct="1"/>
            <a:r>
              <a:rPr lang="it-IT" sz="2400" dirty="0">
                <a:latin typeface="Trebuchet MS" pitchFamily="34" charset="0"/>
              </a:rPr>
              <a:t>Compressore gas metano</a:t>
            </a:r>
          </a:p>
          <a:p>
            <a:pPr eaLnBrk="1" hangingPunct="1"/>
            <a:r>
              <a:rPr lang="it-IT" sz="2400" dirty="0">
                <a:latin typeface="Trebuchet MS" pitchFamily="34" charset="0"/>
              </a:rPr>
              <a:t>Sistemi di laminazione ed attemperamento automatici sui tre livelli di pressione, in caso di indisponibilità TV o per bassi carichi.</a:t>
            </a:r>
          </a:p>
          <a:p>
            <a:pPr eaLnBrk="1" hangingPunct="1"/>
            <a:r>
              <a:rPr lang="it-IT" sz="2400" dirty="0">
                <a:latin typeface="Trebuchet MS" pitchFamily="34" charset="0"/>
              </a:rPr>
              <a:t>SCR per controllo Nox (solo alti carichi)		</a:t>
            </a:r>
          </a:p>
          <a:p>
            <a:pPr eaLnBrk="1" hangingPunct="1"/>
            <a:endParaRPr lang="it-IT" sz="1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5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Stato post-</a:t>
            </a:r>
            <a:r>
              <a:rPr lang="it-IT" b="1" dirty="0" err="1"/>
              <a:t>operam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103AC-B697-48A6-98EC-EEBC48270440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4100" name="CasellaDiTesto 4"/>
          <p:cNvSpPr txBox="1">
            <a:spLocks noChangeArrowheads="1"/>
          </p:cNvSpPr>
          <p:nvPr/>
        </p:nvSpPr>
        <p:spPr bwMode="auto">
          <a:xfrm>
            <a:off x="179512" y="836712"/>
            <a:ext cx="87849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000" b="1" dirty="0">
                <a:latin typeface="Trebuchet MS" pitchFamily="34" charset="0"/>
              </a:rPr>
              <a:t>Nuova caldaia a metano: 90t/h @ 60bar-450°C – 80MWt: 							Termotecnica Industriale – STF</a:t>
            </a:r>
          </a:p>
          <a:p>
            <a:pPr eaLnBrk="1" hangingPunct="1"/>
            <a:r>
              <a:rPr lang="it-IT" sz="2000" b="1" dirty="0">
                <a:latin typeface="Trebuchet MS" pitchFamily="34" charset="0"/>
              </a:rPr>
              <a:t>Potenza termica totale bruciatori max 92MWt:</a:t>
            </a:r>
          </a:p>
          <a:p>
            <a:pPr eaLnBrk="1" hangingPunct="1"/>
            <a:r>
              <a:rPr lang="it-IT" sz="2000" b="1" dirty="0">
                <a:latin typeface="Trebuchet MS" pitchFamily="34" charset="0"/>
              </a:rPr>
              <a:t>					R&amp;V Eng. (De Jong)</a:t>
            </a:r>
          </a:p>
        </p:txBody>
      </p:sp>
      <p:sp>
        <p:nvSpPr>
          <p:cNvPr id="2" name="CasellaDiTesto 4">
            <a:extLst>
              <a:ext uri="{FF2B5EF4-FFF2-40B4-BE49-F238E27FC236}">
                <a16:creationId xmlns:a16="http://schemas.microsoft.com/office/drawing/2014/main" id="{63091248-4493-E273-A045-C16416BA0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977347"/>
            <a:ext cx="433689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Tx/>
              <a:buChar char="-"/>
            </a:pPr>
            <a:r>
              <a:rPr lang="it-IT" dirty="0">
                <a:latin typeface="Trebuchet MS" pitchFamily="34" charset="0"/>
              </a:rPr>
              <a:t>massima portata di vapore in condizioni sia </a:t>
            </a:r>
            <a:r>
              <a:rPr lang="it-IT" dirty="0" err="1">
                <a:latin typeface="Trebuchet MS" pitchFamily="34" charset="0"/>
              </a:rPr>
              <a:t>fresh</a:t>
            </a:r>
            <a:r>
              <a:rPr lang="it-IT" dirty="0">
                <a:latin typeface="Trebuchet MS" pitchFamily="34" charset="0"/>
              </a:rPr>
              <a:t>-air che </a:t>
            </a:r>
            <a:r>
              <a:rPr lang="it-IT" dirty="0" err="1">
                <a:latin typeface="Trebuchet MS" pitchFamily="34" charset="0"/>
              </a:rPr>
              <a:t>recupero+postfiring</a:t>
            </a:r>
            <a:r>
              <a:rPr lang="it-IT" dirty="0">
                <a:latin typeface="Trebuchet MS" pitchFamily="34" charset="0"/>
              </a:rPr>
              <a:t>;</a:t>
            </a:r>
          </a:p>
          <a:p>
            <a:pPr marL="285750" indent="-285750" eaLnBrk="1" hangingPunct="1">
              <a:buFontTx/>
              <a:buChar char="-"/>
            </a:pPr>
            <a:r>
              <a:rPr lang="it-IT" dirty="0" err="1">
                <a:latin typeface="Trebuchet MS" pitchFamily="34" charset="0"/>
              </a:rPr>
              <a:t>turndown</a:t>
            </a:r>
            <a:r>
              <a:rPr lang="it-IT" dirty="0">
                <a:latin typeface="Trebuchet MS" pitchFamily="34" charset="0"/>
              </a:rPr>
              <a:t> ratio: 8:1</a:t>
            </a:r>
          </a:p>
          <a:p>
            <a:pPr marL="285750" indent="-285750" eaLnBrk="1" hangingPunct="1">
              <a:buFontTx/>
              <a:buChar char="-"/>
            </a:pPr>
            <a:r>
              <a:rPr lang="it-IT" dirty="0" err="1">
                <a:latin typeface="Trebuchet MS" pitchFamily="34" charset="0"/>
              </a:rPr>
              <a:t>postfiring</a:t>
            </a:r>
            <a:r>
              <a:rPr lang="it-IT" dirty="0">
                <a:latin typeface="Trebuchet MS" pitchFamily="34" charset="0"/>
              </a:rPr>
              <a:t>: oltre una determinata producibilità iniezione di aria fresca (</a:t>
            </a:r>
            <a:r>
              <a:rPr lang="it-IT" dirty="0" err="1">
                <a:latin typeface="Trebuchet MS" pitchFamily="34" charset="0"/>
              </a:rPr>
              <a:t>augmenting</a:t>
            </a:r>
            <a:r>
              <a:rPr lang="it-IT" dirty="0">
                <a:latin typeface="Trebuchet MS" pitchFamily="34" charset="0"/>
              </a:rPr>
              <a:t> air) per fornire l’ossigeno necessario;</a:t>
            </a:r>
          </a:p>
          <a:p>
            <a:pPr marL="285750" indent="-285750" eaLnBrk="1" hangingPunct="1">
              <a:buFontTx/>
              <a:buChar char="-"/>
            </a:pPr>
            <a:r>
              <a:rPr lang="it-IT" dirty="0">
                <a:latin typeface="Trebuchet MS" pitchFamily="34" charset="0"/>
              </a:rPr>
              <a:t>bruciatori Ultra-low Nox, con un sistema diversificato di serrande a seconda del modo di funzionamento;</a:t>
            </a:r>
          </a:p>
          <a:p>
            <a:pPr marL="285750" indent="-285750" eaLnBrk="1" hangingPunct="1">
              <a:buFontTx/>
              <a:buChar char="-"/>
            </a:pPr>
            <a:r>
              <a:rPr lang="it-IT" dirty="0">
                <a:latin typeface="Trebuchet MS" pitchFamily="34" charset="0"/>
              </a:rPr>
              <a:t>in </a:t>
            </a:r>
            <a:r>
              <a:rPr lang="it-IT" dirty="0" err="1">
                <a:latin typeface="Trebuchet MS" pitchFamily="34" charset="0"/>
              </a:rPr>
              <a:t>fresh</a:t>
            </a:r>
            <a:r>
              <a:rPr lang="it-IT" dirty="0">
                <a:latin typeface="Trebuchet MS" pitchFamily="34" charset="0"/>
              </a:rPr>
              <a:t>-air è previsto l’utilizzo del ricircolo fumi dal camino in camera di combustione.</a:t>
            </a:r>
            <a:endParaRPr lang="it-IT" sz="1600" dirty="0">
              <a:latin typeface="Trebuchet MS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0BCF2A3-68E2-7BA4-834A-85FC42FF2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22" y="2768194"/>
            <a:ext cx="4737253" cy="36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4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Stato post-</a:t>
            </a:r>
            <a:r>
              <a:rPr lang="it-IT" b="1" dirty="0" err="1"/>
              <a:t>operam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103AC-B697-48A6-98EC-EEBC48270440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4100" name="CasellaDiTesto 4"/>
          <p:cNvSpPr txBox="1">
            <a:spLocks noChangeArrowheads="1"/>
          </p:cNvSpPr>
          <p:nvPr/>
        </p:nvSpPr>
        <p:spPr bwMode="auto">
          <a:xfrm>
            <a:off x="179512" y="1052735"/>
            <a:ext cx="8712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b="1" dirty="0">
                <a:latin typeface="Trebuchet MS" pitchFamily="34" charset="0"/>
              </a:rPr>
              <a:t>Nuova turbina a gas 7,5MWe:	Solar </a:t>
            </a:r>
            <a:r>
              <a:rPr lang="it-IT" sz="2400" b="1" dirty="0" err="1">
                <a:latin typeface="Trebuchet MS" pitchFamily="34" charset="0"/>
              </a:rPr>
              <a:t>Taurus</a:t>
            </a:r>
            <a:r>
              <a:rPr lang="it-IT" sz="2400" b="1" dirty="0">
                <a:latin typeface="Trebuchet MS" pitchFamily="34" charset="0"/>
              </a:rPr>
              <a:t> 70</a:t>
            </a:r>
            <a:endParaRPr lang="it-IT" sz="1600" b="1" dirty="0">
              <a:latin typeface="Trebuchet MS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9A2FB8B-5B3D-005C-A685-84B686BA0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357" y="2160240"/>
            <a:ext cx="4986268" cy="3861048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E9CC71F8-F358-1E61-3EF6-409AD69C3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457809"/>
              </p:ext>
            </p:extLst>
          </p:nvPr>
        </p:nvGraphicFramePr>
        <p:xfrm>
          <a:off x="35496" y="1556792"/>
          <a:ext cx="5112568" cy="2865120"/>
        </p:xfrm>
        <a:graphic>
          <a:graphicData uri="http://schemas.openxmlformats.org/drawingml/2006/table">
            <a:tbl>
              <a:tblPr/>
              <a:tblGrid>
                <a:gridCol w="2556284">
                  <a:extLst>
                    <a:ext uri="{9D8B030D-6E8A-4147-A177-3AD203B41FA5}">
                      <a16:colId xmlns:a16="http://schemas.microsoft.com/office/drawing/2014/main" val="2412164899"/>
                    </a:ext>
                  </a:extLst>
                </a:gridCol>
                <a:gridCol w="2556284">
                  <a:extLst>
                    <a:ext uri="{9D8B030D-6E8A-4147-A177-3AD203B41FA5}">
                      <a16:colId xmlns:a16="http://schemas.microsoft.com/office/drawing/2014/main" val="1830343963"/>
                    </a:ext>
                  </a:extLst>
                </a:gridCol>
              </a:tblGrid>
              <a:tr h="411070">
                <a:tc>
                  <a:txBody>
                    <a:bodyPr/>
                    <a:lstStyle/>
                    <a:p>
                      <a:pPr fontAlgn="t"/>
                      <a:r>
                        <a:rPr lang="it-IT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Power</a:t>
                      </a:r>
                    </a:p>
                  </a:txBody>
                  <a:tcPr marL="63500" marR="190500" marT="101600" marB="1016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8180 kWe</a:t>
                      </a:r>
                    </a:p>
                  </a:txBody>
                  <a:tcPr marR="190500" marT="101600" marB="1016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114165"/>
                  </a:ext>
                </a:extLst>
              </a:tr>
              <a:tr h="411070">
                <a:tc>
                  <a:txBody>
                    <a:bodyPr/>
                    <a:lstStyle/>
                    <a:p>
                      <a:pPr fontAlgn="t"/>
                      <a:r>
                        <a:rPr lang="it-IT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Heat</a:t>
                      </a:r>
                      <a:r>
                        <a:rPr lang="it-IT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Rate</a:t>
                      </a:r>
                    </a:p>
                  </a:txBody>
                  <a:tcPr marL="63500" marR="190500" marT="101600" marB="1016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10,505 kJ/kW-hr</a:t>
                      </a:r>
                    </a:p>
                  </a:txBody>
                  <a:tcPr marR="190500" marT="101600" marB="1016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61190"/>
                  </a:ext>
                </a:extLst>
              </a:tr>
              <a:tr h="411070">
                <a:tc>
                  <a:txBody>
                    <a:bodyPr/>
                    <a:lstStyle/>
                    <a:p>
                      <a:pPr fontAlgn="t"/>
                      <a:r>
                        <a:rPr lang="it-IT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Exhaust Flow</a:t>
                      </a:r>
                    </a:p>
                  </a:txBody>
                  <a:tcPr marL="63500" marR="190500" marT="101600" marB="1016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96,775 kg/hr</a:t>
                      </a:r>
                    </a:p>
                  </a:txBody>
                  <a:tcPr marR="190500" marT="101600" marB="1016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784133"/>
                  </a:ext>
                </a:extLst>
              </a:tr>
              <a:tr h="411070">
                <a:tc>
                  <a:txBody>
                    <a:bodyPr/>
                    <a:lstStyle/>
                    <a:p>
                      <a:pPr fontAlgn="t"/>
                      <a:r>
                        <a:rPr lang="it-IT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Exhaust Temperature</a:t>
                      </a:r>
                    </a:p>
                  </a:txBody>
                  <a:tcPr marL="63500" marR="190500" marT="101600" marB="1016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505ºC</a:t>
                      </a:r>
                    </a:p>
                  </a:txBody>
                  <a:tcPr marR="190500" marT="101600" marB="1016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720162"/>
                  </a:ext>
                </a:extLst>
              </a:tr>
              <a:tr h="411070">
                <a:tc>
                  <a:txBody>
                    <a:bodyPr/>
                    <a:lstStyle/>
                    <a:p>
                      <a:pPr fontAlgn="t"/>
                      <a:r>
                        <a:rPr lang="it-IT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Exhaust</a:t>
                      </a:r>
                      <a:r>
                        <a:rPr lang="it-IT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Configuration</a:t>
                      </a:r>
                      <a:endParaRPr lang="it-IT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190500" marT="101600" marB="1016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Axial</a:t>
                      </a:r>
                      <a:endParaRPr lang="it-IT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190500" marT="101600" marB="1016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141512"/>
                  </a:ext>
                </a:extLst>
              </a:tr>
              <a:tr h="411070">
                <a:tc>
                  <a:txBody>
                    <a:bodyPr/>
                    <a:lstStyle/>
                    <a:p>
                      <a:pPr fontAlgn="t"/>
                      <a:r>
                        <a:rPr lang="it-IT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Combustion System</a:t>
                      </a:r>
                    </a:p>
                  </a:txBody>
                  <a:tcPr marL="63500" marR="190500" marT="101600" marB="1016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SoLoNOx</a:t>
                      </a:r>
                      <a:r>
                        <a:rPr lang="it-IT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(DLE)</a:t>
                      </a:r>
                    </a:p>
                  </a:txBody>
                  <a:tcPr marR="190500" marT="101600" marB="1016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444670"/>
                  </a:ext>
                </a:extLst>
              </a:tr>
            </a:tbl>
          </a:graphicData>
        </a:graphic>
      </p:graphicFrame>
      <p:sp>
        <p:nvSpPr>
          <p:cNvPr id="8" name="CasellaDiTesto 4">
            <a:extLst>
              <a:ext uri="{FF2B5EF4-FFF2-40B4-BE49-F238E27FC236}">
                <a16:creationId xmlns:a16="http://schemas.microsoft.com/office/drawing/2014/main" id="{9BC83C73-A03D-E922-7713-20E8DDBCE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8" y="4717593"/>
            <a:ext cx="42027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000" dirty="0">
                <a:latin typeface="Trebuchet MS" pitchFamily="34" charset="0"/>
              </a:rPr>
              <a:t>Alimentata a gas naturale di rete, tramite un compressore a vite; pressione alimentazione 21barg</a:t>
            </a:r>
            <a:endParaRPr lang="it-IT" sz="1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3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Stato post-</a:t>
            </a:r>
            <a:r>
              <a:rPr lang="it-IT" b="1" dirty="0" err="1"/>
              <a:t>operam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103AC-B697-48A6-98EC-EEBC48270440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4100" name="CasellaDiTesto 4"/>
          <p:cNvSpPr txBox="1">
            <a:spLocks noChangeArrowheads="1"/>
          </p:cNvSpPr>
          <p:nvPr/>
        </p:nvSpPr>
        <p:spPr bwMode="auto">
          <a:xfrm>
            <a:off x="179512" y="1052735"/>
            <a:ext cx="8712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dirty="0">
                <a:latin typeface="Trebuchet MS" pitchFamily="34" charset="0"/>
              </a:rPr>
              <a:t>Nuova turbina a vapore: 11,4MWe:	De Pretto Industrie</a:t>
            </a:r>
            <a:endParaRPr lang="it-IT" sz="1600" dirty="0">
              <a:latin typeface="Trebuchet MS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0E1D00-1F61-D3C1-2AA5-E80079C76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388" y="1730522"/>
            <a:ext cx="4032173" cy="372370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DB9605-D3CE-7084-A41D-D28110F73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671191"/>
            <a:ext cx="46085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it-IT" sz="2000" dirty="0">
                <a:latin typeface="Trebuchet MS" pitchFamily="34" charset="0"/>
              </a:rPr>
              <a:t>turbina a vapore in contropressione; funzionamento ordinario in controllo di pressione allo scarico 4,5barg;</a:t>
            </a:r>
          </a:p>
          <a:p>
            <a:pPr marL="285750" indent="-285750" eaLnBrk="1" hangingPunct="1">
              <a:buFontTx/>
              <a:buChar char="-"/>
            </a:pPr>
            <a:r>
              <a:rPr lang="it-IT" sz="2000" dirty="0">
                <a:latin typeface="Trebuchet MS" pitchFamily="34" charset="0"/>
              </a:rPr>
              <a:t>due spillamenti intermedi non regolati a &gt;12barg e &gt;8barg;</a:t>
            </a:r>
          </a:p>
          <a:p>
            <a:pPr marL="285750" indent="-285750" eaLnBrk="1" hangingPunct="1">
              <a:buFontTx/>
              <a:buChar char="-"/>
            </a:pPr>
            <a:r>
              <a:rPr lang="it-IT" sz="2000" dirty="0">
                <a:latin typeface="Trebuchet MS" pitchFamily="34" charset="0"/>
              </a:rPr>
              <a:t>1°stadio ad azione + 16 stadi a reazione;</a:t>
            </a:r>
          </a:p>
          <a:p>
            <a:pPr marL="285750" indent="-285750" eaLnBrk="1" hangingPunct="1">
              <a:buFontTx/>
              <a:buChar char="-"/>
            </a:pPr>
            <a:r>
              <a:rPr lang="it-IT" sz="2000" dirty="0">
                <a:latin typeface="Trebuchet MS" pitchFamily="34" charset="0"/>
              </a:rPr>
              <a:t>ottimizzata a carico parziale circa 75%; tre valvole di ammissione indipendenti + una valvola di sovraccarico per i carichi massimi.</a:t>
            </a:r>
            <a:endParaRPr lang="it-IT" sz="1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7096"/>
      </p:ext>
    </p:extLst>
  </p:cSld>
  <p:clrMapOvr>
    <a:masterClrMapping/>
  </p:clrMapOvr>
</p:sld>
</file>

<file path=ppt/theme/theme1.xml><?xml version="1.0" encoding="utf-8"?>
<a:theme xmlns:a="http://schemas.openxmlformats.org/drawingml/2006/main" name="Burgo Sarego - Global service TG">
  <a:themeElements>
    <a:clrScheme name="Presentazione_corporate_model_20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_corporate_model_2011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+mn-lt"/>
          </a:defRPr>
        </a:defPPr>
      </a:lstStyle>
    </a:txDef>
  </a:objectDefaults>
  <a:extraClrSchemeLst>
    <a:extraClrScheme>
      <a:clrScheme name="Presentazione_corporate_model_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_corporate_model_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_corporate_model_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_corporate_model_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_corporate_model_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_corporate_model_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corporate_model_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corporate_model_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corporate_model_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corporate_model_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corporate_model_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corporate_model_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Burgo Sarego - Global service TG</Template>
  <TotalTime>1995</TotalTime>
  <Words>625</Words>
  <Application>Microsoft Office PowerPoint</Application>
  <PresentationFormat>Presentazione su schermo (4:3)</PresentationFormat>
  <Paragraphs>105</Paragraphs>
  <Slides>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Georgia</vt:lpstr>
      <vt:lpstr>Trebuchet MS</vt:lpstr>
      <vt:lpstr>Burgo Sarego - Global service TG</vt:lpstr>
      <vt:lpstr>Presentazione standard di PowerPoint</vt:lpstr>
      <vt:lpstr>Stato ante-operam</vt:lpstr>
      <vt:lpstr>Nuovo impianto – Riduzione impatto ambientale</vt:lpstr>
      <vt:lpstr>Nuovo impianto – miglioramento efficienza</vt:lpstr>
      <vt:lpstr>Stato post-operam</vt:lpstr>
      <vt:lpstr>Stato post-operam</vt:lpstr>
      <vt:lpstr>Stato post-operam</vt:lpstr>
      <vt:lpstr>Stato post-operam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Corso, Alberto</dc:creator>
  <cp:lastModifiedBy>Corso, Alberto</cp:lastModifiedBy>
  <cp:revision>91</cp:revision>
  <cp:lastPrinted>2018-01-26T14:55:11Z</cp:lastPrinted>
  <dcterms:created xsi:type="dcterms:W3CDTF">2016-08-10T09:04:57Z</dcterms:created>
  <dcterms:modified xsi:type="dcterms:W3CDTF">2023-06-06T14:41:57Z</dcterms:modified>
</cp:coreProperties>
</file>